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320" r:id="rId2"/>
    <p:sldId id="256" r:id="rId3"/>
    <p:sldId id="321" r:id="rId4"/>
    <p:sldId id="344" r:id="rId5"/>
    <p:sldId id="345" r:id="rId6"/>
    <p:sldId id="326" r:id="rId7"/>
    <p:sldId id="350" r:id="rId8"/>
    <p:sldId id="337" r:id="rId9"/>
    <p:sldId id="351" r:id="rId10"/>
    <p:sldId id="353" r:id="rId11"/>
    <p:sldId id="355" r:id="rId12"/>
    <p:sldId id="354" r:id="rId13"/>
    <p:sldId id="258" r:id="rId14"/>
    <p:sldId id="352" r:id="rId15"/>
    <p:sldId id="356" r:id="rId16"/>
    <p:sldId id="349" r:id="rId17"/>
    <p:sldId id="357" r:id="rId18"/>
    <p:sldId id="358" r:id="rId19"/>
    <p:sldId id="359" r:id="rId20"/>
    <p:sldId id="361" r:id="rId21"/>
    <p:sldId id="362" r:id="rId22"/>
    <p:sldId id="360" r:id="rId23"/>
    <p:sldId id="363" r:id="rId24"/>
    <p:sldId id="364" r:id="rId25"/>
    <p:sldId id="365" r:id="rId26"/>
    <p:sldId id="343" r:id="rId27"/>
  </p:sldIdLst>
  <p:sldSz cx="9144000" cy="5143500" type="screen16x9"/>
  <p:notesSz cx="6858000" cy="9144000"/>
  <p:embeddedFontLst>
    <p:embeddedFont>
      <p:font typeface="Lato" panose="020F0502020204030203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4932">
          <p15:clr>
            <a:srgbClr val="9AA0A6"/>
          </p15:clr>
        </p15:guide>
        <p15:guide id="3" orient="horz" pos="3118">
          <p15:clr>
            <a:srgbClr val="9AA0A6"/>
          </p15:clr>
        </p15:guide>
        <p15:guide id="4" pos="929">
          <p15:clr>
            <a:srgbClr val="9AA0A6"/>
          </p15:clr>
        </p15:guide>
        <p15:guide id="5" orient="horz" pos="57">
          <p15:clr>
            <a:srgbClr val="9AA0A6"/>
          </p15:clr>
        </p15:guide>
        <p15:guide id="6" orient="horz" pos="737">
          <p15:clr>
            <a:srgbClr val="9AA0A6"/>
          </p15:clr>
        </p15:guide>
        <p15:guide id="7" pos="1134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geV1pthrxnCFMp6U9js3gTqzWG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6"/>
      </p:cViewPr>
      <p:guideLst>
        <p:guide orient="horz" pos="1620"/>
        <p:guide pos="4932"/>
        <p:guide orient="horz" pos="3118"/>
        <p:guide pos="929"/>
        <p:guide orient="horz" pos="57"/>
        <p:guide orient="horz" pos="737"/>
        <p:guide pos="11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43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473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928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24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860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068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52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983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063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034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68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259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529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521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938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5111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726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871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081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67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677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100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644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802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4912" y="-194315"/>
            <a:ext cx="9196324" cy="53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"/>
          <p:cNvSpPr txBox="1"/>
          <p:nvPr/>
        </p:nvSpPr>
        <p:spPr>
          <a:xfrm>
            <a:off x="904100" y="1914050"/>
            <a:ext cx="7278300" cy="24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BIG DATA DEVELOPER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" name="Google Shape;57;p2">
            <a:extLst>
              <a:ext uri="{FF2B5EF4-FFF2-40B4-BE49-F238E27FC236}">
                <a16:creationId xmlns:a16="http://schemas.microsoft.com/office/drawing/2014/main" id="{00CBC3FB-3EF3-8D22-AFDD-88D0826B214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08615" y="1275217"/>
            <a:ext cx="1864818" cy="186481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;p2">
            <a:extLst>
              <a:ext uri="{FF2B5EF4-FFF2-40B4-BE49-F238E27FC236}">
                <a16:creationId xmlns:a16="http://schemas.microsoft.com/office/drawing/2014/main" id="{252D66DF-EE70-D1A1-97CB-B2585E396D25}"/>
              </a:ext>
            </a:extLst>
          </p:cNvPr>
          <p:cNvSpPr txBox="1"/>
          <p:nvPr/>
        </p:nvSpPr>
        <p:spPr>
          <a:xfrm>
            <a:off x="6181842" y="3212220"/>
            <a:ext cx="15183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Kremlin Huaman</a:t>
            </a:r>
            <a:endParaRPr dirty="0"/>
          </a:p>
        </p:txBody>
      </p:sp>
      <p:sp>
        <p:nvSpPr>
          <p:cNvPr id="11" name="Google Shape;56;p2">
            <a:extLst>
              <a:ext uri="{FF2B5EF4-FFF2-40B4-BE49-F238E27FC236}">
                <a16:creationId xmlns:a16="http://schemas.microsoft.com/office/drawing/2014/main" id="{4307AF5B-59E5-FF3E-848C-F2611E5CA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1195" y="1687976"/>
            <a:ext cx="4215008" cy="10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29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BIG DATA DEVELOPER</a:t>
            </a:r>
            <a:endParaRPr sz="29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1;p3">
            <a:extLst>
              <a:ext uri="{FF2B5EF4-FFF2-40B4-BE49-F238E27FC236}">
                <a16:creationId xmlns:a16="http://schemas.microsoft.com/office/drawing/2014/main" id="{98700D03-E8EA-1F19-A8BD-8FD301E7673C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BIG DATA DEVELOPER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63;p11">
            <a:extLst>
              <a:ext uri="{FF2B5EF4-FFF2-40B4-BE49-F238E27FC236}">
                <a16:creationId xmlns:a16="http://schemas.microsoft.com/office/drawing/2014/main" id="{01AE39A3-6456-F94E-58BD-8E6A3337DC74}"/>
              </a:ext>
            </a:extLst>
          </p:cNvPr>
          <p:cNvSpPr txBox="1">
            <a:spLocks/>
          </p:cNvSpPr>
          <p:nvPr/>
        </p:nvSpPr>
        <p:spPr>
          <a:xfrm>
            <a:off x="510750" y="1066675"/>
            <a:ext cx="8122350" cy="3596400"/>
          </a:xfrm>
          <a:prstGeom prst="rect">
            <a:avLst/>
          </a:prstGeom>
        </p:spPr>
        <p:txBody>
          <a:bodyPr spcFirstLastPara="1" wrap="square" lIns="360000" tIns="360000" rIns="360000" bIns="360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PE">
                <a:solidFill>
                  <a:schemeClr val="tx1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Create table avro_table</a:t>
            </a:r>
          </a:p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PE">
                <a:solidFill>
                  <a:schemeClr val="tx1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(column_specs)</a:t>
            </a:r>
          </a:p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PE">
                <a:solidFill>
                  <a:schemeClr val="tx1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stored as avro;</a:t>
            </a:r>
            <a:r>
              <a:rPr lang="en-US" altLang="es-PE" sz="80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6AE71F0-BD40-2472-07D4-1E285E765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812" y="2355236"/>
            <a:ext cx="1352090" cy="110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20D2BE90-6FC4-D2CF-7FA9-D6632DA3B28E}"/>
              </a:ext>
            </a:extLst>
          </p:cNvPr>
          <p:cNvSpPr/>
          <p:nvPr/>
        </p:nvSpPr>
        <p:spPr>
          <a:xfrm>
            <a:off x="2866184" y="1107607"/>
            <a:ext cx="1119344" cy="24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</a:rPr>
              <a:t>TEXT FILE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922B271-E63C-7F81-6DFD-78112F6A2FB3}"/>
              </a:ext>
            </a:extLst>
          </p:cNvPr>
          <p:cNvSpPr/>
          <p:nvPr/>
        </p:nvSpPr>
        <p:spPr>
          <a:xfrm>
            <a:off x="510752" y="2121227"/>
            <a:ext cx="1563013" cy="2340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</a:rPr>
              <a:t>SEQUENCE FILE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3E8A1CD-3D0A-7482-0C91-B528315186AE}"/>
              </a:ext>
            </a:extLst>
          </p:cNvPr>
          <p:cNvSpPr/>
          <p:nvPr/>
        </p:nvSpPr>
        <p:spPr>
          <a:xfrm>
            <a:off x="1007521" y="3389890"/>
            <a:ext cx="1119241" cy="2225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</a:rPr>
              <a:t>RC FILE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072AFA9-1475-90F8-7DDC-986125161C86}"/>
              </a:ext>
            </a:extLst>
          </p:cNvPr>
          <p:cNvSpPr/>
          <p:nvPr/>
        </p:nvSpPr>
        <p:spPr>
          <a:xfrm>
            <a:off x="2951479" y="4360972"/>
            <a:ext cx="1150427" cy="261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/>
              <a:t>AVRO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629ACCD-FB41-61FE-035F-8AAC91DDCB44}"/>
              </a:ext>
            </a:extLst>
          </p:cNvPr>
          <p:cNvCxnSpPr>
            <a:stCxn id="6" idx="0"/>
          </p:cNvCxnSpPr>
          <p:nvPr/>
        </p:nvCxnSpPr>
        <p:spPr>
          <a:xfrm flipV="1">
            <a:off x="3425857" y="1450643"/>
            <a:ext cx="1" cy="904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FA707B5-39A9-002D-F086-1BC1CFF95B68}"/>
              </a:ext>
            </a:extLst>
          </p:cNvPr>
          <p:cNvCxnSpPr>
            <a:cxnSpLocks/>
          </p:cNvCxnSpPr>
          <p:nvPr/>
        </p:nvCxnSpPr>
        <p:spPr>
          <a:xfrm>
            <a:off x="3568797" y="3615105"/>
            <a:ext cx="0" cy="64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8F31240-FD4D-8A28-A0B0-901579BBB013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126761" y="3240001"/>
            <a:ext cx="866824" cy="261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AA578183-709F-AB89-0428-4191EB9E792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073765" y="2238231"/>
            <a:ext cx="746892" cy="2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281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1;p3">
            <a:extLst>
              <a:ext uri="{FF2B5EF4-FFF2-40B4-BE49-F238E27FC236}">
                <a16:creationId xmlns:a16="http://schemas.microsoft.com/office/drawing/2014/main" id="{98700D03-E8EA-1F19-A8BD-8FD301E7673C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BIG DATA DEVELOPER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63;p11">
            <a:extLst>
              <a:ext uri="{FF2B5EF4-FFF2-40B4-BE49-F238E27FC236}">
                <a16:creationId xmlns:a16="http://schemas.microsoft.com/office/drawing/2014/main" id="{FA7EF305-3FBD-7FE0-1BF6-7A7875DBE8D2}"/>
              </a:ext>
            </a:extLst>
          </p:cNvPr>
          <p:cNvSpPr txBox="1">
            <a:spLocks/>
          </p:cNvSpPr>
          <p:nvPr/>
        </p:nvSpPr>
        <p:spPr>
          <a:xfrm>
            <a:off x="510750" y="1066675"/>
            <a:ext cx="8122350" cy="3596400"/>
          </a:xfrm>
          <a:prstGeom prst="rect">
            <a:avLst/>
          </a:prstGeom>
        </p:spPr>
        <p:txBody>
          <a:bodyPr spcFirstLastPara="1" wrap="square" lIns="360000" tIns="360000" rIns="360000" bIns="360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 algn="r" fontAlgn="base"/>
            <a:r>
              <a:rPr lang="en-US"/>
              <a:t>Create table orc_table</a:t>
            </a:r>
          </a:p>
          <a:p>
            <a:pPr marL="152400" algn="r" fontAlgn="base"/>
            <a:r>
              <a:rPr lang="en-US"/>
              <a:t>(column_specs)</a:t>
            </a:r>
          </a:p>
          <a:p>
            <a:pPr marL="152400" algn="r" fontAlgn="base"/>
            <a:r>
              <a:rPr lang="en-US"/>
              <a:t>stored as orc;</a:t>
            </a:r>
          </a:p>
          <a:p>
            <a:pPr algn="r"/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D4BE8BA-5749-083F-2224-B55DB66A9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812" y="2355236"/>
            <a:ext cx="1352090" cy="110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0C757A34-FE42-2635-141A-155CBB2CBC43}"/>
              </a:ext>
            </a:extLst>
          </p:cNvPr>
          <p:cNvSpPr/>
          <p:nvPr/>
        </p:nvSpPr>
        <p:spPr>
          <a:xfrm>
            <a:off x="2866184" y="1107607"/>
            <a:ext cx="1119344" cy="24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</a:rPr>
              <a:t>TEXT FILE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DFF5854-067E-1705-53EF-D60F0D29D098}"/>
              </a:ext>
            </a:extLst>
          </p:cNvPr>
          <p:cNvSpPr/>
          <p:nvPr/>
        </p:nvSpPr>
        <p:spPr>
          <a:xfrm>
            <a:off x="4937545" y="3443588"/>
            <a:ext cx="1108076" cy="234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/>
              <a:t>ORC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86B5D2EC-08E6-EE0E-28E2-B0C491443A1A}"/>
              </a:ext>
            </a:extLst>
          </p:cNvPr>
          <p:cNvSpPr/>
          <p:nvPr/>
        </p:nvSpPr>
        <p:spPr>
          <a:xfrm>
            <a:off x="510752" y="2121227"/>
            <a:ext cx="1563013" cy="2340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</a:rPr>
              <a:t>SEQUENCE FILE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B805A91-E848-D7D6-D936-740A4B0FE5DA}"/>
              </a:ext>
            </a:extLst>
          </p:cNvPr>
          <p:cNvSpPr/>
          <p:nvPr/>
        </p:nvSpPr>
        <p:spPr>
          <a:xfrm>
            <a:off x="1007521" y="3389890"/>
            <a:ext cx="1119241" cy="2225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</a:rPr>
              <a:t>RC FILE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9127549-7867-E4D8-8663-13DF435DE436}"/>
              </a:ext>
            </a:extLst>
          </p:cNvPr>
          <p:cNvSpPr/>
          <p:nvPr/>
        </p:nvSpPr>
        <p:spPr>
          <a:xfrm>
            <a:off x="2951479" y="4360972"/>
            <a:ext cx="1150427" cy="2611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</a:rPr>
              <a:t>AVRO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2330824-03AB-88C6-2F56-CC2D78E95F98}"/>
              </a:ext>
            </a:extLst>
          </p:cNvPr>
          <p:cNvCxnSpPr>
            <a:stCxn id="3" idx="0"/>
          </p:cNvCxnSpPr>
          <p:nvPr/>
        </p:nvCxnSpPr>
        <p:spPr>
          <a:xfrm flipV="1">
            <a:off x="3425857" y="1450643"/>
            <a:ext cx="1" cy="904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DB0443B6-F5C1-378E-7092-9CFB14296F03}"/>
              </a:ext>
            </a:extLst>
          </p:cNvPr>
          <p:cNvCxnSpPr>
            <a:cxnSpLocks/>
          </p:cNvCxnSpPr>
          <p:nvPr/>
        </p:nvCxnSpPr>
        <p:spPr>
          <a:xfrm>
            <a:off x="3958964" y="3055861"/>
            <a:ext cx="1025756" cy="250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C81658D-5BF1-EFB1-3360-3A891F2B7EC9}"/>
              </a:ext>
            </a:extLst>
          </p:cNvPr>
          <p:cNvCxnSpPr>
            <a:cxnSpLocks/>
          </p:cNvCxnSpPr>
          <p:nvPr/>
        </p:nvCxnSpPr>
        <p:spPr>
          <a:xfrm>
            <a:off x="3568797" y="3615105"/>
            <a:ext cx="0" cy="64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86E72C6D-011E-FB39-E826-6F684D3BA881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126761" y="3240001"/>
            <a:ext cx="866824" cy="261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52EE1E5-8F96-B0B5-39E2-5438E1C8D4D2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2073765" y="2238231"/>
            <a:ext cx="746892" cy="2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622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1;p3">
            <a:extLst>
              <a:ext uri="{FF2B5EF4-FFF2-40B4-BE49-F238E27FC236}">
                <a16:creationId xmlns:a16="http://schemas.microsoft.com/office/drawing/2014/main" id="{98700D03-E8EA-1F19-A8BD-8FD301E7673C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BIG DATA DEVELOPER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63;p11">
            <a:extLst>
              <a:ext uri="{FF2B5EF4-FFF2-40B4-BE49-F238E27FC236}">
                <a16:creationId xmlns:a16="http://schemas.microsoft.com/office/drawing/2014/main" id="{3BA63BF5-72AB-FFF3-2BF7-5ED6BFC504CE}"/>
              </a:ext>
            </a:extLst>
          </p:cNvPr>
          <p:cNvSpPr txBox="1">
            <a:spLocks/>
          </p:cNvSpPr>
          <p:nvPr/>
        </p:nvSpPr>
        <p:spPr>
          <a:xfrm>
            <a:off x="510750" y="1066675"/>
            <a:ext cx="8122350" cy="3596400"/>
          </a:xfrm>
          <a:prstGeom prst="rect">
            <a:avLst/>
          </a:prstGeom>
        </p:spPr>
        <p:txBody>
          <a:bodyPr spcFirstLastPara="1" wrap="square" lIns="360000" tIns="360000" rIns="360000" bIns="360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 algn="r" fontAlgn="base"/>
            <a:r>
              <a:rPr lang="en-US"/>
              <a:t>Create table parquet_table</a:t>
            </a:r>
          </a:p>
          <a:p>
            <a:pPr marL="152400" algn="r" fontAlgn="base"/>
            <a:r>
              <a:rPr lang="en-US"/>
              <a:t>(column_specs)</a:t>
            </a:r>
          </a:p>
          <a:p>
            <a:pPr marL="152400" algn="r" fontAlgn="base"/>
            <a:r>
              <a:rPr lang="en-US"/>
              <a:t>stored as parquet;</a:t>
            </a:r>
          </a:p>
          <a:p>
            <a:pPr algn="r"/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711471A-58A4-1284-81CA-29941D80A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812" y="2355236"/>
            <a:ext cx="1352090" cy="110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2D6ACE4-3EFB-4759-4675-ACA816EF0E81}"/>
              </a:ext>
            </a:extLst>
          </p:cNvPr>
          <p:cNvSpPr/>
          <p:nvPr/>
        </p:nvSpPr>
        <p:spPr>
          <a:xfrm>
            <a:off x="2866184" y="1107607"/>
            <a:ext cx="1119344" cy="24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</a:rPr>
              <a:t>TEXT FILE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A2E11A9-7A9D-422E-CACF-DEF5FCA05B91}"/>
              </a:ext>
            </a:extLst>
          </p:cNvPr>
          <p:cNvSpPr/>
          <p:nvPr/>
        </p:nvSpPr>
        <p:spPr>
          <a:xfrm>
            <a:off x="4937545" y="3443588"/>
            <a:ext cx="1108076" cy="2340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</a:rPr>
              <a:t>ORC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143B204-7955-7857-9D07-4EE1FE391153}"/>
              </a:ext>
            </a:extLst>
          </p:cNvPr>
          <p:cNvSpPr/>
          <p:nvPr/>
        </p:nvSpPr>
        <p:spPr>
          <a:xfrm>
            <a:off x="510752" y="2121227"/>
            <a:ext cx="1563013" cy="2340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</a:rPr>
              <a:t>SEQUENCE FILE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2F8D656-2D66-6EE1-467C-B41EEE991E93}"/>
              </a:ext>
            </a:extLst>
          </p:cNvPr>
          <p:cNvSpPr/>
          <p:nvPr/>
        </p:nvSpPr>
        <p:spPr>
          <a:xfrm>
            <a:off x="1007521" y="3389890"/>
            <a:ext cx="1119241" cy="2225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</a:rPr>
              <a:t>RC FILE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6C66F50F-3A83-3C4E-2627-E915C111CE21}"/>
              </a:ext>
            </a:extLst>
          </p:cNvPr>
          <p:cNvSpPr/>
          <p:nvPr/>
        </p:nvSpPr>
        <p:spPr>
          <a:xfrm>
            <a:off x="4492075" y="2121227"/>
            <a:ext cx="1123241" cy="234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/>
              <a:t>PARQUET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E8F4DD9-334E-D048-9018-2BDF634BCF74}"/>
              </a:ext>
            </a:extLst>
          </p:cNvPr>
          <p:cNvSpPr/>
          <p:nvPr/>
        </p:nvSpPr>
        <p:spPr>
          <a:xfrm>
            <a:off x="2951479" y="4360972"/>
            <a:ext cx="1150427" cy="2611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</a:rPr>
              <a:t>AVRO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C05E348-9F2D-3BBA-5166-01E94CC9B2C7}"/>
              </a:ext>
            </a:extLst>
          </p:cNvPr>
          <p:cNvCxnSpPr>
            <a:stCxn id="3" idx="0"/>
          </p:cNvCxnSpPr>
          <p:nvPr/>
        </p:nvCxnSpPr>
        <p:spPr>
          <a:xfrm flipV="1">
            <a:off x="3425857" y="1450643"/>
            <a:ext cx="1" cy="904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1B2F089-9D0A-C0DF-669F-A7C34D1AA5A2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900241" y="2238231"/>
            <a:ext cx="591830" cy="390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C21698C-CD52-7A61-C358-06E29E2E4970}"/>
              </a:ext>
            </a:extLst>
          </p:cNvPr>
          <p:cNvCxnSpPr>
            <a:cxnSpLocks/>
          </p:cNvCxnSpPr>
          <p:nvPr/>
        </p:nvCxnSpPr>
        <p:spPr>
          <a:xfrm>
            <a:off x="3958964" y="3055861"/>
            <a:ext cx="1025756" cy="250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BCF1338-3E34-EA60-4DDE-00778E6DE793}"/>
              </a:ext>
            </a:extLst>
          </p:cNvPr>
          <p:cNvCxnSpPr>
            <a:cxnSpLocks/>
          </p:cNvCxnSpPr>
          <p:nvPr/>
        </p:nvCxnSpPr>
        <p:spPr>
          <a:xfrm>
            <a:off x="3568797" y="3615105"/>
            <a:ext cx="0" cy="64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632EE0F-C9C7-4AD3-10E9-FA2FF43E2D21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126761" y="3240001"/>
            <a:ext cx="866824" cy="261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37740C16-0F49-A915-266B-ABFEFAC478FD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2073765" y="2238231"/>
            <a:ext cx="746892" cy="2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91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2325" y="-149300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1;p3">
            <a:extLst>
              <a:ext uri="{FF2B5EF4-FFF2-40B4-BE49-F238E27FC236}">
                <a16:creationId xmlns:a16="http://schemas.microsoft.com/office/drawing/2014/main" id="{399959A3-F0E5-C054-7244-98876CBA9AEA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BIG DATA DEVELOPER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56;p10">
            <a:extLst>
              <a:ext uri="{FF2B5EF4-FFF2-40B4-BE49-F238E27FC236}">
                <a16:creationId xmlns:a16="http://schemas.microsoft.com/office/drawing/2014/main" id="{5368E381-CAAF-CB84-16AB-7B073BA684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4000" y="1076850"/>
            <a:ext cx="32040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dirty="0">
                <a:solidFill>
                  <a:schemeClr val="bg1"/>
                </a:solidFill>
                <a:latin typeface="Lato" panose="020F0502020204030203" pitchFamily="34" charset="0"/>
              </a:rPr>
              <a:t>Tipos de datos</a:t>
            </a:r>
            <a:endParaRPr sz="36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E28204C-5D6D-49AD-95EF-CFEA28E95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059" y="1099712"/>
            <a:ext cx="4164639" cy="29440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1;p3">
            <a:extLst>
              <a:ext uri="{FF2B5EF4-FFF2-40B4-BE49-F238E27FC236}">
                <a16:creationId xmlns:a16="http://schemas.microsoft.com/office/drawing/2014/main" id="{98700D03-E8EA-1F19-A8BD-8FD301E7673C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BIG DATA DEVELOPER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D4D50EC8-6A70-D99D-DB9E-67E027E44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218" y="843647"/>
            <a:ext cx="6381750" cy="348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51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1;p3">
            <a:extLst>
              <a:ext uri="{FF2B5EF4-FFF2-40B4-BE49-F238E27FC236}">
                <a16:creationId xmlns:a16="http://schemas.microsoft.com/office/drawing/2014/main" id="{98700D03-E8EA-1F19-A8BD-8FD301E7673C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BIG DATA DEVELOPER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91545BC5-392D-0FF9-D1DC-8E60351EF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562" y="1398011"/>
            <a:ext cx="6959199" cy="22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74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2324" y="-105637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1;p3">
            <a:extLst>
              <a:ext uri="{FF2B5EF4-FFF2-40B4-BE49-F238E27FC236}">
                <a16:creationId xmlns:a16="http://schemas.microsoft.com/office/drawing/2014/main" id="{399959A3-F0E5-C054-7244-98876CBA9AEA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BIG DATA DEVELOPER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56;p10">
            <a:extLst>
              <a:ext uri="{FF2B5EF4-FFF2-40B4-BE49-F238E27FC236}">
                <a16:creationId xmlns:a16="http://schemas.microsoft.com/office/drawing/2014/main" id="{F8B8E7AE-F935-9105-B645-5CE67BCE2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024" y="1076850"/>
            <a:ext cx="3904976" cy="2290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dirty="0">
                <a:solidFill>
                  <a:schemeClr val="bg1"/>
                </a:solidFill>
                <a:latin typeface="Lato" panose="020F0502020204030203" pitchFamily="34" charset="0"/>
              </a:rPr>
              <a:t>Modelo de Datos </a:t>
            </a:r>
            <a:br>
              <a:rPr lang="es-PE" sz="3600" dirty="0">
                <a:solidFill>
                  <a:schemeClr val="bg1"/>
                </a:solidFill>
                <a:latin typeface="Lato" panose="020F0502020204030203" pitchFamily="34" charset="0"/>
              </a:rPr>
            </a:br>
            <a:r>
              <a:rPr lang="es-PE" sz="3600" dirty="0">
                <a:solidFill>
                  <a:schemeClr val="bg1"/>
                </a:solidFill>
                <a:latin typeface="Lato" panose="020F0502020204030203" pitchFamily="34" charset="0"/>
              </a:rPr>
              <a:t>Hive</a:t>
            </a:r>
            <a:endParaRPr sz="36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4" name="Imagen 3" descr="Hadoop Component Hive, Online Hadoop Course">
            <a:extLst>
              <a:ext uri="{FF2B5EF4-FFF2-40B4-BE49-F238E27FC236}">
                <a16:creationId xmlns:a16="http://schemas.microsoft.com/office/drawing/2014/main" id="{33B9ADC3-FDF4-47E1-CEC0-DF60358C9B6F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9" t="19473" r="11723" b="5150"/>
          <a:stretch/>
        </p:blipFill>
        <p:spPr bwMode="auto">
          <a:xfrm>
            <a:off x="4495160" y="1329338"/>
            <a:ext cx="4210850" cy="2466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9741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1;p3">
            <a:extLst>
              <a:ext uri="{FF2B5EF4-FFF2-40B4-BE49-F238E27FC236}">
                <a16:creationId xmlns:a16="http://schemas.microsoft.com/office/drawing/2014/main" id="{98700D03-E8EA-1F19-A8BD-8FD301E7673C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BIG DATA DEVELOPER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Imagen 1" descr="Hadoop Component Hive, Online Hadoop Course">
            <a:extLst>
              <a:ext uri="{FF2B5EF4-FFF2-40B4-BE49-F238E27FC236}">
                <a16:creationId xmlns:a16="http://schemas.microsoft.com/office/drawing/2014/main" id="{AA7C465B-E819-33CE-B56C-BA80F996D758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9" t="19473" r="11723" b="5150"/>
          <a:stretch/>
        </p:blipFill>
        <p:spPr bwMode="auto">
          <a:xfrm>
            <a:off x="1828800" y="1329338"/>
            <a:ext cx="4979254" cy="27474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5;p1">
            <a:extLst>
              <a:ext uri="{FF2B5EF4-FFF2-40B4-BE49-F238E27FC236}">
                <a16:creationId xmlns:a16="http://schemas.microsoft.com/office/drawing/2014/main" id="{84447D4B-5853-C10B-4DC6-8DBF79A415DC}"/>
              </a:ext>
            </a:extLst>
          </p:cNvPr>
          <p:cNvSpPr txBox="1"/>
          <p:nvPr/>
        </p:nvSpPr>
        <p:spPr>
          <a:xfrm>
            <a:off x="593928" y="512205"/>
            <a:ext cx="7100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3600" b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Tablas</a:t>
            </a:r>
            <a:endParaRPr sz="4000" b="1" i="0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sz="4500" b="0" i="0" u="none" strike="noStrike" cap="none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543643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1;p3">
            <a:extLst>
              <a:ext uri="{FF2B5EF4-FFF2-40B4-BE49-F238E27FC236}">
                <a16:creationId xmlns:a16="http://schemas.microsoft.com/office/drawing/2014/main" id="{98700D03-E8EA-1F19-A8BD-8FD301E7673C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BIG DATA DEVELOPER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B464B6E-BB3E-C72F-D0EB-4355DE15E942}"/>
              </a:ext>
            </a:extLst>
          </p:cNvPr>
          <p:cNvSpPr/>
          <p:nvPr/>
        </p:nvSpPr>
        <p:spPr>
          <a:xfrm>
            <a:off x="1000204" y="1380949"/>
            <a:ext cx="2705103" cy="3250346"/>
          </a:xfrm>
          <a:prstGeom prst="round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 algn="ctr"/>
            <a:r>
              <a:rPr lang="es-PE" dirty="0">
                <a:solidFill>
                  <a:schemeClr val="tx1"/>
                </a:solidFill>
              </a:rPr>
              <a:t>Tablas administradas</a:t>
            </a:r>
          </a:p>
          <a:p>
            <a:pPr lvl="0"/>
            <a:endParaRPr lang="es-PE" dirty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tx1"/>
                </a:solidFill>
              </a:rPr>
              <a:t>Hive almacena la data en su directorio de almacén.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PE" dirty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tx1"/>
                </a:solidFill>
              </a:rPr>
              <a:t>Al borrar la tabla se elimina la data y </a:t>
            </a:r>
            <a:r>
              <a:rPr lang="es-PE" dirty="0" err="1">
                <a:solidFill>
                  <a:schemeClr val="tx1"/>
                </a:solidFill>
              </a:rPr>
              <a:t>metadata</a:t>
            </a:r>
            <a:endParaRPr lang="es-PE" dirty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PE" dirty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tx1"/>
                </a:solidFill>
              </a:rPr>
              <a:t>Soporta TRUNCATE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s-PE" dirty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tx1"/>
                </a:solidFill>
              </a:rPr>
              <a:t>Soporta ACID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53D4A88-AB33-BD88-D11C-1C8A56598677}"/>
              </a:ext>
            </a:extLst>
          </p:cNvPr>
          <p:cNvSpPr/>
          <p:nvPr/>
        </p:nvSpPr>
        <p:spPr>
          <a:xfrm>
            <a:off x="5438693" y="1328858"/>
            <a:ext cx="2705103" cy="325034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PE" dirty="0">
                <a:solidFill>
                  <a:schemeClr val="tx1"/>
                </a:solidFill>
              </a:rPr>
              <a:t>Tablas Externas</a:t>
            </a:r>
          </a:p>
          <a:p>
            <a:endParaRPr lang="es-PE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tx1"/>
                </a:solidFill>
              </a:rPr>
              <a:t>Hive no administra los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tx1"/>
                </a:solidFill>
              </a:rPr>
              <a:t>No mueve los datos a su directorio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tx1"/>
                </a:solidFill>
              </a:rPr>
              <a:t>Solo elimina los metadatos de la tabla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tx1"/>
                </a:solidFill>
              </a:rPr>
              <a:t>No soporta TRUNCATE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tx1"/>
                </a:solidFill>
              </a:rPr>
              <a:t>No soporta ACID</a:t>
            </a:r>
          </a:p>
        </p:txBody>
      </p:sp>
      <p:sp>
        <p:nvSpPr>
          <p:cNvPr id="6" name="Google Shape;55;p1">
            <a:extLst>
              <a:ext uri="{FF2B5EF4-FFF2-40B4-BE49-F238E27FC236}">
                <a16:creationId xmlns:a16="http://schemas.microsoft.com/office/drawing/2014/main" id="{E9E91B68-E9A0-8126-F342-A2780206D6BC}"/>
              </a:ext>
            </a:extLst>
          </p:cNvPr>
          <p:cNvSpPr txBox="1"/>
          <p:nvPr/>
        </p:nvSpPr>
        <p:spPr>
          <a:xfrm>
            <a:off x="593928" y="512205"/>
            <a:ext cx="7100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3600" b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Tipos de tablas</a:t>
            </a:r>
            <a:endParaRPr sz="4000" b="1" i="0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sz="4500" b="0" i="0" u="none" strike="noStrike" cap="none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26808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1;p3">
            <a:extLst>
              <a:ext uri="{FF2B5EF4-FFF2-40B4-BE49-F238E27FC236}">
                <a16:creationId xmlns:a16="http://schemas.microsoft.com/office/drawing/2014/main" id="{98700D03-E8EA-1F19-A8BD-8FD301E7673C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BIG DATA DEVELOPER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55;p1">
            <a:extLst>
              <a:ext uri="{FF2B5EF4-FFF2-40B4-BE49-F238E27FC236}">
                <a16:creationId xmlns:a16="http://schemas.microsoft.com/office/drawing/2014/main" id="{84447D4B-5853-C10B-4DC6-8DBF79A415DC}"/>
              </a:ext>
            </a:extLst>
          </p:cNvPr>
          <p:cNvSpPr txBox="1"/>
          <p:nvPr/>
        </p:nvSpPr>
        <p:spPr>
          <a:xfrm>
            <a:off x="593928" y="512205"/>
            <a:ext cx="7100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3600" b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Particiones</a:t>
            </a:r>
            <a:endParaRPr sz="4000" b="1" i="0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sz="4500" b="0" i="0" u="none" strike="noStrike" cap="none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Imagen 2" descr="Hadoop Component Hive, Online Hadoop Course">
            <a:extLst>
              <a:ext uri="{FF2B5EF4-FFF2-40B4-BE49-F238E27FC236}">
                <a16:creationId xmlns:a16="http://schemas.microsoft.com/office/drawing/2014/main" id="{5EC4F33B-40C0-DE0A-EF41-5EF41E7996B5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9" t="19473" r="11723" b="5150"/>
          <a:stretch/>
        </p:blipFill>
        <p:spPr bwMode="auto">
          <a:xfrm>
            <a:off x="1828800" y="1329338"/>
            <a:ext cx="4979254" cy="2747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6494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1;p3">
            <a:extLst>
              <a:ext uri="{FF2B5EF4-FFF2-40B4-BE49-F238E27FC236}">
                <a16:creationId xmlns:a16="http://schemas.microsoft.com/office/drawing/2014/main" id="{BCA669C8-ECD0-A1D5-1789-8C813866C665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BIG DATA DEVELOPER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56;p10">
            <a:extLst>
              <a:ext uri="{FF2B5EF4-FFF2-40B4-BE49-F238E27FC236}">
                <a16:creationId xmlns:a16="http://schemas.microsoft.com/office/drawing/2014/main" id="{FA831B45-F57B-90D4-F390-44629425F516}"/>
              </a:ext>
            </a:extLst>
          </p:cNvPr>
          <p:cNvSpPr txBox="1">
            <a:spLocks/>
          </p:cNvSpPr>
          <p:nvPr/>
        </p:nvSpPr>
        <p:spPr>
          <a:xfrm>
            <a:off x="541017" y="1880212"/>
            <a:ext cx="3519802" cy="137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PE" sz="3600" dirty="0"/>
              <a:t>Introducción a Hive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2A803B6E-9581-531C-CB67-4F67C204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730" y="1076700"/>
            <a:ext cx="3104349" cy="2980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1;p3">
            <a:extLst>
              <a:ext uri="{FF2B5EF4-FFF2-40B4-BE49-F238E27FC236}">
                <a16:creationId xmlns:a16="http://schemas.microsoft.com/office/drawing/2014/main" id="{98700D03-E8EA-1F19-A8BD-8FD301E7673C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BIG DATA DEVELOPER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55;p1">
            <a:extLst>
              <a:ext uri="{FF2B5EF4-FFF2-40B4-BE49-F238E27FC236}">
                <a16:creationId xmlns:a16="http://schemas.microsoft.com/office/drawing/2014/main" id="{E9E91B68-E9A0-8126-F342-A2780206D6BC}"/>
              </a:ext>
            </a:extLst>
          </p:cNvPr>
          <p:cNvSpPr txBox="1"/>
          <p:nvPr/>
        </p:nvSpPr>
        <p:spPr>
          <a:xfrm>
            <a:off x="593928" y="512205"/>
            <a:ext cx="7100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3600" b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Ventajas</a:t>
            </a:r>
            <a:endParaRPr sz="4000" b="1" i="0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sz="4500" b="0" i="0" u="none" strike="noStrike" cap="none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997CD860-6CEA-633A-6D5C-82F841F4E653}"/>
              </a:ext>
            </a:extLst>
          </p:cNvPr>
          <p:cNvSpPr/>
          <p:nvPr/>
        </p:nvSpPr>
        <p:spPr>
          <a:xfrm>
            <a:off x="1007173" y="1424273"/>
            <a:ext cx="7129504" cy="2294953"/>
          </a:xfrm>
          <a:prstGeom prst="round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s-PE" dirty="0">
              <a:solidFill>
                <a:schemeClr val="tx1"/>
              </a:solidFill>
            </a:endParaRPr>
          </a:p>
          <a:p>
            <a:pPr lvl="0"/>
            <a:endParaRPr lang="es-PE" dirty="0">
              <a:solidFill>
                <a:schemeClr val="tx1"/>
              </a:solidFill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tx1"/>
                </a:solidFill>
              </a:rPr>
              <a:t>El particionamiento en Hive distribuye la carga de ejecución horizontalmente.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tx1"/>
                </a:solidFill>
              </a:rPr>
              <a:t>En la partición tiene lugar la ejecución más rápida de las consultas con el volumen de datos bajo. </a:t>
            </a:r>
          </a:p>
        </p:txBody>
      </p:sp>
    </p:spTree>
    <p:extLst>
      <p:ext uri="{BB962C8B-B14F-4D97-AF65-F5344CB8AC3E}">
        <p14:creationId xmlns:p14="http://schemas.microsoft.com/office/powerpoint/2010/main" val="3577764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1;p3">
            <a:extLst>
              <a:ext uri="{FF2B5EF4-FFF2-40B4-BE49-F238E27FC236}">
                <a16:creationId xmlns:a16="http://schemas.microsoft.com/office/drawing/2014/main" id="{98700D03-E8EA-1F19-A8BD-8FD301E7673C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BIG DATA DEVELOPER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55;p1">
            <a:extLst>
              <a:ext uri="{FF2B5EF4-FFF2-40B4-BE49-F238E27FC236}">
                <a16:creationId xmlns:a16="http://schemas.microsoft.com/office/drawing/2014/main" id="{E9E91B68-E9A0-8126-F342-A2780206D6BC}"/>
              </a:ext>
            </a:extLst>
          </p:cNvPr>
          <p:cNvSpPr txBox="1"/>
          <p:nvPr/>
        </p:nvSpPr>
        <p:spPr>
          <a:xfrm>
            <a:off x="593928" y="512205"/>
            <a:ext cx="7100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3600" b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Desventajas</a:t>
            </a:r>
            <a:endParaRPr sz="4000" b="1" i="0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sz="4500" b="0" i="0" u="none" strike="noStrike" cap="none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B1825BAF-D099-FCEE-3E92-F790D5540C62}"/>
              </a:ext>
            </a:extLst>
          </p:cNvPr>
          <p:cNvSpPr/>
          <p:nvPr/>
        </p:nvSpPr>
        <p:spPr>
          <a:xfrm>
            <a:off x="1007173" y="1424273"/>
            <a:ext cx="7129504" cy="2809630"/>
          </a:xfrm>
          <a:prstGeom prst="round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s-PE" dirty="0">
              <a:solidFill>
                <a:schemeClr val="tx1"/>
              </a:solidFill>
            </a:endParaRPr>
          </a:p>
          <a:p>
            <a:pPr lvl="0"/>
            <a:endParaRPr lang="es-PE" dirty="0">
              <a:solidFill>
                <a:schemeClr val="tx1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tx1"/>
                </a:solidFill>
              </a:rPr>
              <a:t>Existe la posibilidad de demasiadas creaciones de particiones pequeñas, demasiados directorios.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tx1"/>
                </a:solidFill>
              </a:rPr>
              <a:t>La partición es eficaz para datos de bajo volumen. Sin embargo, algunas consultas como agrupar por un gran volumen de datos tardan mucho en ejecutarse. </a:t>
            </a:r>
          </a:p>
        </p:txBody>
      </p:sp>
    </p:spTree>
    <p:extLst>
      <p:ext uri="{BB962C8B-B14F-4D97-AF65-F5344CB8AC3E}">
        <p14:creationId xmlns:p14="http://schemas.microsoft.com/office/powerpoint/2010/main" val="32346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1;p3">
            <a:extLst>
              <a:ext uri="{FF2B5EF4-FFF2-40B4-BE49-F238E27FC236}">
                <a16:creationId xmlns:a16="http://schemas.microsoft.com/office/drawing/2014/main" id="{98700D03-E8EA-1F19-A8BD-8FD301E7673C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BIG DATA DEVELOPER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55;p1">
            <a:extLst>
              <a:ext uri="{FF2B5EF4-FFF2-40B4-BE49-F238E27FC236}">
                <a16:creationId xmlns:a16="http://schemas.microsoft.com/office/drawing/2014/main" id="{84447D4B-5853-C10B-4DC6-8DBF79A415DC}"/>
              </a:ext>
            </a:extLst>
          </p:cNvPr>
          <p:cNvSpPr txBox="1"/>
          <p:nvPr/>
        </p:nvSpPr>
        <p:spPr>
          <a:xfrm>
            <a:off x="593928" y="512205"/>
            <a:ext cx="7100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3600" b="1" dirty="0" err="1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Buckets</a:t>
            </a:r>
            <a:endParaRPr sz="4000" b="1" i="0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sz="4500" b="0" i="0" u="none" strike="noStrike" cap="none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Imagen 1" descr="Hadoop Component Hive, Online Hadoop Course">
            <a:extLst>
              <a:ext uri="{FF2B5EF4-FFF2-40B4-BE49-F238E27FC236}">
                <a16:creationId xmlns:a16="http://schemas.microsoft.com/office/drawing/2014/main" id="{A7B585EB-6892-FC81-A641-9ABD6BC2B186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9" t="19473" r="11723" b="5150"/>
          <a:stretch/>
        </p:blipFill>
        <p:spPr bwMode="auto">
          <a:xfrm>
            <a:off x="1828800" y="1329338"/>
            <a:ext cx="4979254" cy="2747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3973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2324" y="-105637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1;p3">
            <a:extLst>
              <a:ext uri="{FF2B5EF4-FFF2-40B4-BE49-F238E27FC236}">
                <a16:creationId xmlns:a16="http://schemas.microsoft.com/office/drawing/2014/main" id="{399959A3-F0E5-C054-7244-98876CBA9AEA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BIG DATA DEVELOPER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56;p10">
            <a:extLst>
              <a:ext uri="{FF2B5EF4-FFF2-40B4-BE49-F238E27FC236}">
                <a16:creationId xmlns:a16="http://schemas.microsoft.com/office/drawing/2014/main" id="{F8B8E7AE-F935-9105-B645-5CE67BCE2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024" y="1076850"/>
            <a:ext cx="3904976" cy="2290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dirty="0">
                <a:solidFill>
                  <a:schemeClr val="bg1"/>
                </a:solidFill>
                <a:latin typeface="Lato" panose="020F0502020204030203" pitchFamily="34" charset="0"/>
              </a:rPr>
              <a:t>Comandos DDL y DML</a:t>
            </a:r>
            <a:endParaRPr sz="36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4" name="Imagen 3" descr="Hadoop Component Hive, Online Hadoop Course">
            <a:extLst>
              <a:ext uri="{FF2B5EF4-FFF2-40B4-BE49-F238E27FC236}">
                <a16:creationId xmlns:a16="http://schemas.microsoft.com/office/drawing/2014/main" id="{33B9ADC3-FDF4-47E1-CEC0-DF60358C9B6F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9" t="19473" r="11723" b="5150"/>
          <a:stretch/>
        </p:blipFill>
        <p:spPr bwMode="auto">
          <a:xfrm>
            <a:off x="4530575" y="1338462"/>
            <a:ext cx="4210850" cy="2466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4193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1;p3">
            <a:extLst>
              <a:ext uri="{FF2B5EF4-FFF2-40B4-BE49-F238E27FC236}">
                <a16:creationId xmlns:a16="http://schemas.microsoft.com/office/drawing/2014/main" id="{98700D03-E8EA-1F19-A8BD-8FD301E7673C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BIG DATA DEVELOPER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55;p1">
            <a:extLst>
              <a:ext uri="{FF2B5EF4-FFF2-40B4-BE49-F238E27FC236}">
                <a16:creationId xmlns:a16="http://schemas.microsoft.com/office/drawing/2014/main" id="{E9E91B68-E9A0-8126-F342-A2780206D6BC}"/>
              </a:ext>
            </a:extLst>
          </p:cNvPr>
          <p:cNvSpPr txBox="1"/>
          <p:nvPr/>
        </p:nvSpPr>
        <p:spPr>
          <a:xfrm>
            <a:off x="593928" y="512205"/>
            <a:ext cx="7100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3600" b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DDL</a:t>
            </a:r>
            <a:endParaRPr sz="4000" b="1" i="0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sz="4500" b="0" i="0" u="none" strike="noStrike" cap="none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63;p11">
            <a:extLst>
              <a:ext uri="{FF2B5EF4-FFF2-40B4-BE49-F238E27FC236}">
                <a16:creationId xmlns:a16="http://schemas.microsoft.com/office/drawing/2014/main" id="{FE23349E-2D79-92F4-ADB2-307C68437EA5}"/>
              </a:ext>
            </a:extLst>
          </p:cNvPr>
          <p:cNvSpPr txBox="1">
            <a:spLocks/>
          </p:cNvSpPr>
          <p:nvPr/>
        </p:nvSpPr>
        <p:spPr>
          <a:xfrm>
            <a:off x="593928" y="1328858"/>
            <a:ext cx="8122350" cy="3596400"/>
          </a:xfrm>
          <a:prstGeom prst="rect">
            <a:avLst/>
          </a:prstGeom>
        </p:spPr>
        <p:txBody>
          <a:bodyPr spcFirstLastPara="1" wrap="square" lIns="360000" tIns="360000" rIns="360000" bIns="360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Los comandos DDL de Hive son las declaraciones que se utilizan para definir y cambiar la estructura de una tabla o base de datos en Hive. Se utiliza para construir o modificar las tablas y otros objetos de la base de datos.</a:t>
            </a:r>
          </a:p>
          <a:p>
            <a:endParaRPr lang="es-ES" dirty="0"/>
          </a:p>
          <a:p>
            <a:r>
              <a:rPr lang="es-ES" dirty="0"/>
              <a:t>Los tipos de comando son los siguientes:</a:t>
            </a:r>
          </a:p>
          <a:p>
            <a:endParaRPr lang="es-ES" dirty="0"/>
          </a:p>
          <a:p>
            <a:pPr fontAlgn="base"/>
            <a:r>
              <a:rPr lang="es-ES" dirty="0"/>
              <a:t>CREATE</a:t>
            </a:r>
          </a:p>
          <a:p>
            <a:pPr fontAlgn="base"/>
            <a:r>
              <a:rPr lang="es-ES" dirty="0"/>
              <a:t>SHOW</a:t>
            </a:r>
          </a:p>
          <a:p>
            <a:pPr fontAlgn="base"/>
            <a:r>
              <a:rPr lang="es-ES" dirty="0"/>
              <a:t>DESCRIBE</a:t>
            </a:r>
          </a:p>
          <a:p>
            <a:pPr fontAlgn="base"/>
            <a:r>
              <a:rPr lang="es-ES" dirty="0"/>
              <a:t>USE</a:t>
            </a:r>
          </a:p>
          <a:p>
            <a:pPr fontAlgn="base"/>
            <a:r>
              <a:rPr lang="es-ES" dirty="0"/>
              <a:t>DROP</a:t>
            </a:r>
          </a:p>
          <a:p>
            <a:pPr fontAlgn="base"/>
            <a:r>
              <a:rPr lang="es-ES" dirty="0"/>
              <a:t>ALTER</a:t>
            </a:r>
          </a:p>
          <a:p>
            <a:pPr fontAlgn="base"/>
            <a:r>
              <a:rPr lang="es-ES" dirty="0"/>
              <a:t>TRUNCATE</a:t>
            </a:r>
          </a:p>
          <a:p>
            <a:endParaRPr lang="es-ES" b="1" dirty="0"/>
          </a:p>
          <a:p>
            <a:pPr marL="171450" indent="-17145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6481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1;p3">
            <a:extLst>
              <a:ext uri="{FF2B5EF4-FFF2-40B4-BE49-F238E27FC236}">
                <a16:creationId xmlns:a16="http://schemas.microsoft.com/office/drawing/2014/main" id="{98700D03-E8EA-1F19-A8BD-8FD301E7673C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BIG DATA DEVELOPER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55;p1">
            <a:extLst>
              <a:ext uri="{FF2B5EF4-FFF2-40B4-BE49-F238E27FC236}">
                <a16:creationId xmlns:a16="http://schemas.microsoft.com/office/drawing/2014/main" id="{E9E91B68-E9A0-8126-F342-A2780206D6BC}"/>
              </a:ext>
            </a:extLst>
          </p:cNvPr>
          <p:cNvSpPr txBox="1"/>
          <p:nvPr/>
        </p:nvSpPr>
        <p:spPr>
          <a:xfrm>
            <a:off x="593928" y="512205"/>
            <a:ext cx="7100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3600" b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DML</a:t>
            </a:r>
            <a:endParaRPr sz="4000" b="1" i="0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sz="4500" b="0" i="0" u="none" strike="noStrike" cap="none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63;p11">
            <a:extLst>
              <a:ext uri="{FF2B5EF4-FFF2-40B4-BE49-F238E27FC236}">
                <a16:creationId xmlns:a16="http://schemas.microsoft.com/office/drawing/2014/main" id="{21F36006-2719-2A0D-48CD-7B5D8B608947}"/>
              </a:ext>
            </a:extLst>
          </p:cNvPr>
          <p:cNvSpPr txBox="1">
            <a:spLocks/>
          </p:cNvSpPr>
          <p:nvPr/>
        </p:nvSpPr>
        <p:spPr>
          <a:xfrm>
            <a:off x="593928" y="1233705"/>
            <a:ext cx="8122350" cy="3596400"/>
          </a:xfrm>
          <a:prstGeom prst="rect">
            <a:avLst/>
          </a:prstGeom>
        </p:spPr>
        <p:txBody>
          <a:bodyPr spcFirstLastPara="1" wrap="square" lIns="360000" tIns="360000" rIns="360000" bIns="360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 dirty="0"/>
          </a:p>
          <a:p>
            <a:endParaRPr lang="es-ES" dirty="0"/>
          </a:p>
          <a:p>
            <a:pPr>
              <a:lnSpc>
                <a:spcPct val="150000"/>
              </a:lnSpc>
            </a:pPr>
            <a:endParaRPr lang="es-ES" dirty="0"/>
          </a:p>
          <a:p>
            <a:r>
              <a:rPr lang="es-ES" dirty="0"/>
              <a:t>Los comandos de Hive DML (lenguaje de manipulación de datos) se utilizan para insertar, actualizar, recuperar y eliminar datos de la tabla de Hive una vez que la tabla y el esquema de la base de datos se han definido mediante los comandos DDL de Hive.</a:t>
            </a:r>
          </a:p>
          <a:p>
            <a:endParaRPr lang="es-ES" dirty="0"/>
          </a:p>
          <a:p>
            <a:r>
              <a:rPr lang="es-ES" dirty="0"/>
              <a:t>Los tipos de comando son los siguientes:</a:t>
            </a:r>
          </a:p>
          <a:p>
            <a:endParaRPr lang="es-ES" dirty="0"/>
          </a:p>
          <a:p>
            <a:pPr fontAlgn="base"/>
            <a:r>
              <a:rPr lang="es-ES" dirty="0"/>
              <a:t>LOAD</a:t>
            </a:r>
          </a:p>
          <a:p>
            <a:pPr fontAlgn="base"/>
            <a:r>
              <a:rPr lang="es-ES" dirty="0"/>
              <a:t>SELECT</a:t>
            </a:r>
          </a:p>
          <a:p>
            <a:pPr fontAlgn="base"/>
            <a:r>
              <a:rPr lang="es-ES" dirty="0"/>
              <a:t>INSERT</a:t>
            </a:r>
          </a:p>
          <a:p>
            <a:pPr fontAlgn="base"/>
            <a:r>
              <a:rPr lang="es-ES" dirty="0"/>
              <a:t>DELETE</a:t>
            </a:r>
          </a:p>
          <a:p>
            <a:pPr fontAlgn="base"/>
            <a:r>
              <a:rPr lang="es-ES" dirty="0"/>
              <a:t>UPDATE</a:t>
            </a:r>
          </a:p>
          <a:p>
            <a:pPr fontAlgn="base"/>
            <a:r>
              <a:rPr lang="es-ES" dirty="0"/>
              <a:t>EXPORT</a:t>
            </a:r>
          </a:p>
          <a:p>
            <a:pPr fontAlgn="base"/>
            <a:r>
              <a:rPr lang="es-ES" dirty="0"/>
              <a:t>IMPORT</a:t>
            </a:r>
          </a:p>
          <a:p>
            <a:pPr>
              <a:lnSpc>
                <a:spcPct val="200000"/>
              </a:lnSpc>
            </a:pPr>
            <a:endParaRPr lang="es-ES" b="1" dirty="0"/>
          </a:p>
          <a:p>
            <a:pPr marL="171450" indent="-17145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93353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4912" y="-194315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6;p2">
            <a:extLst>
              <a:ext uri="{FF2B5EF4-FFF2-40B4-BE49-F238E27FC236}">
                <a16:creationId xmlns:a16="http://schemas.microsoft.com/office/drawing/2014/main" id="{4307AF5B-59E5-FF3E-848C-F2611E5CA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4496" y="1731465"/>
            <a:ext cx="4215008" cy="127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 sz="8000" b="1" dirty="0">
                <a:solidFill>
                  <a:schemeClr val="bg1"/>
                </a:solidFill>
                <a:latin typeface="Lato" panose="020F0502020204030203" pitchFamily="34" charset="0"/>
                <a:sym typeface="Arial"/>
              </a:rPr>
              <a:t>Gracias </a:t>
            </a:r>
            <a:endParaRPr sz="8000" b="1" dirty="0">
              <a:solidFill>
                <a:schemeClr val="bg1"/>
              </a:solidFill>
              <a:latin typeface="Lato" panose="020F0502020204030203" pitchFamily="34" charset="0"/>
              <a:sym typeface="Arial"/>
            </a:endParaRPr>
          </a:p>
        </p:txBody>
      </p:sp>
      <p:sp>
        <p:nvSpPr>
          <p:cNvPr id="2" name="Google Shape;81;p3">
            <a:extLst>
              <a:ext uri="{FF2B5EF4-FFF2-40B4-BE49-F238E27FC236}">
                <a16:creationId xmlns:a16="http://schemas.microsoft.com/office/drawing/2014/main" id="{E3CE3D64-05A5-D674-3DBB-E0CECE0DAC52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PE" sz="1200" i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BIGQUERY</a:t>
            </a:r>
            <a:endParaRPr lang="es-PE"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04767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593928" y="512205"/>
            <a:ext cx="7100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36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¿Qué es Hive?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 i="0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sz="4500" b="0" i="0" u="none" strike="noStrike" cap="none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1;p3">
            <a:extLst>
              <a:ext uri="{FF2B5EF4-FFF2-40B4-BE49-F238E27FC236}">
                <a16:creationId xmlns:a16="http://schemas.microsoft.com/office/drawing/2014/main" id="{98700D03-E8EA-1F19-A8BD-8FD301E7673C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BIG DATA DEVELOPER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63;p11">
            <a:extLst>
              <a:ext uri="{FF2B5EF4-FFF2-40B4-BE49-F238E27FC236}">
                <a16:creationId xmlns:a16="http://schemas.microsoft.com/office/drawing/2014/main" id="{F06B1B7F-7BA8-7CC4-1B04-5C448A6CF3AD}"/>
              </a:ext>
            </a:extLst>
          </p:cNvPr>
          <p:cNvSpPr txBox="1">
            <a:spLocks/>
          </p:cNvSpPr>
          <p:nvPr/>
        </p:nvSpPr>
        <p:spPr>
          <a:xfrm>
            <a:off x="593928" y="1328858"/>
            <a:ext cx="8122350" cy="3596400"/>
          </a:xfrm>
          <a:prstGeom prst="rect">
            <a:avLst/>
          </a:prstGeom>
        </p:spPr>
        <p:txBody>
          <a:bodyPr spcFirstLastPara="1" wrap="square" lIns="360000" tIns="360000" rIns="360000" bIns="360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Lato" panose="020F0502020204030203" pitchFamily="34" charset="0"/>
              </a:rPr>
              <a:t>Almacenamiento de datos de código abierto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Lato" panose="020F0502020204030203" pitchFamily="34" charset="0"/>
              </a:rPr>
              <a:t>Consultar y analizar grandes conjuntos de datos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Lato" panose="020F0502020204030203" pitchFamily="34" charset="0"/>
              </a:rPr>
              <a:t>Desarrollado por Facebook y posteriormente tomado por apache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Lato" panose="020F0502020204030203" pitchFamily="34" charset="0"/>
              </a:rPr>
              <a:t>Eficiente para el procesamiento por lotes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Lato" panose="020F0502020204030203" pitchFamily="34" charset="0"/>
              </a:rPr>
              <a:t>Procesa datos estructurados que se pueden almacenar en una tabla.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Lato" panose="020F0502020204030203" pitchFamily="34" charset="0"/>
              </a:rPr>
              <a:t>Formatos de almacenamiento como </a:t>
            </a:r>
            <a:r>
              <a:rPr lang="es-ES" dirty="0" err="1">
                <a:latin typeface="Lato" panose="020F0502020204030203" pitchFamily="34" charset="0"/>
              </a:rPr>
              <a:t>parquet</a:t>
            </a:r>
            <a:r>
              <a:rPr lang="es-ES" dirty="0">
                <a:latin typeface="Lato" panose="020F0502020204030203" pitchFamily="34" charset="0"/>
              </a:rPr>
              <a:t>, archivo de secuencia, archivo de texto, archivo </a:t>
            </a:r>
            <a:r>
              <a:rPr lang="es-ES" dirty="0" err="1">
                <a:latin typeface="Lato" panose="020F0502020204030203" pitchFamily="34" charset="0"/>
              </a:rPr>
              <a:t>orc</a:t>
            </a:r>
            <a:r>
              <a:rPr lang="es-ES" dirty="0">
                <a:latin typeface="Lato" panose="020F0502020204030203" pitchFamily="34" charset="0"/>
              </a:rPr>
              <a:t> con una compresión significativa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latin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849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593928" y="512205"/>
            <a:ext cx="7100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3600" b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Ventajas de Hive</a:t>
            </a:r>
            <a:endParaRPr sz="4000" b="1" i="0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sz="4500" b="0" i="0" u="none" strike="noStrike" cap="none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1;p3">
            <a:extLst>
              <a:ext uri="{FF2B5EF4-FFF2-40B4-BE49-F238E27FC236}">
                <a16:creationId xmlns:a16="http://schemas.microsoft.com/office/drawing/2014/main" id="{98700D03-E8EA-1F19-A8BD-8FD301E7673C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BIG DATA DEVELOPER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70;p12">
            <a:extLst>
              <a:ext uri="{FF2B5EF4-FFF2-40B4-BE49-F238E27FC236}">
                <a16:creationId xmlns:a16="http://schemas.microsoft.com/office/drawing/2014/main" id="{A348EC28-6727-F9F9-8B8A-9B37E81CB71D}"/>
              </a:ext>
            </a:extLst>
          </p:cNvPr>
          <p:cNvSpPr txBox="1">
            <a:spLocks/>
          </p:cNvSpPr>
          <p:nvPr/>
        </p:nvSpPr>
        <p:spPr>
          <a:xfrm>
            <a:off x="593928" y="1115640"/>
            <a:ext cx="8156172" cy="3596400"/>
          </a:xfrm>
          <a:prstGeom prst="rect">
            <a:avLst/>
          </a:prstGeom>
        </p:spPr>
        <p:txBody>
          <a:bodyPr spcFirstLastPara="1" wrap="square" lIns="360000" tIns="360000" rIns="360000" bIns="360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Lato" panose="020F0502020204030203" pitchFamily="34" charset="0"/>
              </a:rPr>
              <a:t>Lenguaje llamado </a:t>
            </a:r>
            <a:r>
              <a:rPr lang="es-ES" dirty="0" err="1">
                <a:latin typeface="Lato" panose="020F0502020204030203" pitchFamily="34" charset="0"/>
              </a:rPr>
              <a:t>HiveQL</a:t>
            </a:r>
            <a:endParaRPr lang="es-ES" dirty="0">
              <a:latin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Lato" panose="020F0502020204030203" pitchFamily="34" charset="0"/>
              </a:rPr>
              <a:t>Hive está dirigido principalmente a usuarios que se sienten cómodos con SQL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Lato" panose="020F0502020204030203" pitchFamily="34" charset="0"/>
              </a:rPr>
              <a:t>Las tablas pueden dividir en particiones y </a:t>
            </a:r>
            <a:r>
              <a:rPr lang="es-ES" dirty="0" err="1">
                <a:latin typeface="Lato" panose="020F0502020204030203" pitchFamily="34" charset="0"/>
              </a:rPr>
              <a:t>buckets</a:t>
            </a:r>
            <a:endParaRPr lang="es-ES" dirty="0">
              <a:latin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Lato" panose="020F0502020204030203" pitchFamily="34" charset="0"/>
              </a:rPr>
              <a:t>Las tablas de Hive se definen directamente en HDFS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Lato" panose="020F0502020204030203" pitchFamily="34" charset="0"/>
              </a:rPr>
              <a:t>Los controladores JDBC / ODBC están disponibles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Lato" panose="020F0502020204030203" pitchFamily="34" charset="0"/>
              </a:rPr>
              <a:t>Hive proporciona resumen, análisis y consulta de datos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latin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427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593928" y="512205"/>
            <a:ext cx="7100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3600" b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Hive</a:t>
            </a:r>
            <a:endParaRPr sz="4000" b="1" i="0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sz="4500" b="0" i="0" u="none" strike="noStrike" cap="none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1;p3">
            <a:extLst>
              <a:ext uri="{FF2B5EF4-FFF2-40B4-BE49-F238E27FC236}">
                <a16:creationId xmlns:a16="http://schemas.microsoft.com/office/drawing/2014/main" id="{98700D03-E8EA-1F19-A8BD-8FD301E7673C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BIG DATA DEVELOPER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70;p12">
            <a:extLst>
              <a:ext uri="{FF2B5EF4-FFF2-40B4-BE49-F238E27FC236}">
                <a16:creationId xmlns:a16="http://schemas.microsoft.com/office/drawing/2014/main" id="{E1B4F3C8-DBFB-A3C8-4191-EA2DC53CFC70}"/>
              </a:ext>
            </a:extLst>
          </p:cNvPr>
          <p:cNvSpPr txBox="1">
            <a:spLocks/>
          </p:cNvSpPr>
          <p:nvPr/>
        </p:nvSpPr>
        <p:spPr>
          <a:xfrm>
            <a:off x="593928" y="1233705"/>
            <a:ext cx="8156172" cy="3596400"/>
          </a:xfrm>
          <a:prstGeom prst="rect">
            <a:avLst/>
          </a:prstGeom>
        </p:spPr>
        <p:txBody>
          <a:bodyPr spcFirstLastPara="1" wrap="square" lIns="360000" tIns="360000" rIns="360000" bIns="360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Lato" panose="020F0502020204030203" pitchFamily="34" charset="0"/>
              </a:rPr>
              <a:t>No es una base de datos. Solo apunta a los datos que se encuentran en HDFS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Lato" panose="020F0502020204030203" pitchFamily="34" charset="0"/>
              </a:rPr>
              <a:t>No está diseñado para procesamiento de transacciones en línea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Lato" panose="020F0502020204030203" pitchFamily="34" charset="0"/>
              </a:rPr>
              <a:t>No es un lenguaje para consultas en tiempo real y actualización a nivel de fila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Lato" panose="020F0502020204030203" pitchFamily="34" charset="0"/>
              </a:rPr>
              <a:t>No admite datos no estructurados como audio, video e imágenes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238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2324" y="-105637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1;p3">
            <a:extLst>
              <a:ext uri="{FF2B5EF4-FFF2-40B4-BE49-F238E27FC236}">
                <a16:creationId xmlns:a16="http://schemas.microsoft.com/office/drawing/2014/main" id="{399959A3-F0E5-C054-7244-98876CBA9AEA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BIG DATA DEVELOPER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56;p10">
            <a:extLst>
              <a:ext uri="{FF2B5EF4-FFF2-40B4-BE49-F238E27FC236}">
                <a16:creationId xmlns:a16="http://schemas.microsoft.com/office/drawing/2014/main" id="{AFFD74F6-1385-8592-FA51-202DD59155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4000" y="1076850"/>
            <a:ext cx="3204000" cy="1383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6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Formatos de archivo </a:t>
            </a:r>
            <a:endParaRPr sz="3600" dirty="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8075D7C8-5527-68DA-ABE1-BA05E492C76C}"/>
              </a:ext>
            </a:extLst>
          </p:cNvPr>
          <p:cNvGrpSpPr/>
          <p:nvPr/>
        </p:nvGrpSpPr>
        <p:grpSpPr>
          <a:xfrm>
            <a:off x="3416120" y="951290"/>
            <a:ext cx="5172903" cy="3240919"/>
            <a:chOff x="3674999" y="968198"/>
            <a:chExt cx="5172903" cy="3240919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F213ED7C-122E-4FA6-2756-B9A2ED172C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755" y="2078048"/>
              <a:ext cx="1323523" cy="98740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5B04FE14-5AA6-7F02-A541-BB17C50C263B}"/>
                </a:ext>
              </a:extLst>
            </p:cNvPr>
            <p:cNvSpPr/>
            <p:nvPr/>
          </p:nvSpPr>
          <p:spPr>
            <a:xfrm>
              <a:off x="6064157" y="968198"/>
              <a:ext cx="1126121" cy="3051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dirty="0">
                  <a:solidFill>
                    <a:schemeClr val="tx1"/>
                  </a:solidFill>
                </a:rPr>
                <a:t>TEXTFILE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8AB3DA1C-3AA0-68AF-4475-4CEC8AA79F01}"/>
                </a:ext>
              </a:extLst>
            </p:cNvPr>
            <p:cNvSpPr/>
            <p:nvPr/>
          </p:nvSpPr>
          <p:spPr>
            <a:xfrm>
              <a:off x="7700857" y="3065451"/>
              <a:ext cx="1126121" cy="3051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dirty="0">
                  <a:solidFill>
                    <a:schemeClr val="tx1"/>
                  </a:solidFill>
                </a:rPr>
                <a:t>ORC</a:t>
              </a:r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CCC7E0A2-46F4-4F4B-784F-783E7F913825}"/>
                </a:ext>
              </a:extLst>
            </p:cNvPr>
            <p:cNvSpPr/>
            <p:nvPr/>
          </p:nvSpPr>
          <p:spPr>
            <a:xfrm>
              <a:off x="3674999" y="1869881"/>
              <a:ext cx="1612430" cy="3051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dirty="0">
                  <a:solidFill>
                    <a:schemeClr val="tx1"/>
                  </a:solidFill>
                </a:rPr>
                <a:t>SEQUENCEFILE</a:t>
              </a:r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CEB97537-652A-BF25-A542-B157EE5D94B5}"/>
                </a:ext>
              </a:extLst>
            </p:cNvPr>
            <p:cNvSpPr/>
            <p:nvPr/>
          </p:nvSpPr>
          <p:spPr>
            <a:xfrm>
              <a:off x="4161271" y="2998442"/>
              <a:ext cx="1126121" cy="3051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dirty="0">
                  <a:solidFill>
                    <a:schemeClr val="tx1"/>
                  </a:solidFill>
                </a:rPr>
                <a:t>RCFILE</a:t>
              </a:r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1C811A3F-4C00-B9E1-0B3A-1B2CABF918B1}"/>
                </a:ext>
              </a:extLst>
            </p:cNvPr>
            <p:cNvSpPr/>
            <p:nvPr/>
          </p:nvSpPr>
          <p:spPr>
            <a:xfrm>
              <a:off x="7721781" y="1744029"/>
              <a:ext cx="1126121" cy="3051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dirty="0">
                  <a:solidFill>
                    <a:schemeClr val="tx1"/>
                  </a:solidFill>
                </a:rPr>
                <a:t>PARQUET</a:t>
              </a:r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E10FE2AE-2124-B297-5968-221653781B75}"/>
                </a:ext>
              </a:extLst>
            </p:cNvPr>
            <p:cNvSpPr/>
            <p:nvPr/>
          </p:nvSpPr>
          <p:spPr>
            <a:xfrm>
              <a:off x="6064156" y="3903963"/>
              <a:ext cx="1126121" cy="3051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dirty="0">
                  <a:solidFill>
                    <a:schemeClr val="tx1"/>
                  </a:solidFill>
                </a:rPr>
                <a:t>AVRO</a:t>
              </a:r>
            </a:p>
          </p:txBody>
        </p: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0040C06C-DACB-DDAA-8DA0-15206FA6DDD2}"/>
                </a:ext>
              </a:extLst>
            </p:cNvPr>
            <p:cNvCxnSpPr>
              <a:stCxn id="7" idx="0"/>
            </p:cNvCxnSpPr>
            <p:nvPr/>
          </p:nvCxnSpPr>
          <p:spPr>
            <a:xfrm flipV="1">
              <a:off x="6528517" y="1273352"/>
              <a:ext cx="1" cy="804696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73D0D035-9F35-2B48-EB80-B9B7CDCC4025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7142456" y="1896606"/>
              <a:ext cx="579325" cy="29899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81E3E599-70ED-ED9E-6E73-E2F90A966A47}"/>
                </a:ext>
              </a:extLst>
            </p:cNvPr>
            <p:cNvCxnSpPr>
              <a:cxnSpLocks/>
            </p:cNvCxnSpPr>
            <p:nvPr/>
          </p:nvCxnSpPr>
          <p:spPr>
            <a:xfrm>
              <a:off x="7050359" y="2701302"/>
              <a:ext cx="1004084" cy="222839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03240E5C-0CFE-42DC-49E5-E6CE5A8AB9BB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>
              <a:off x="5287392" y="2865107"/>
              <a:ext cx="817983" cy="285912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id="{2A8E0B76-C279-F523-5A37-7C855CFD8A4E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 flipV="1">
              <a:off x="5287429" y="2022458"/>
              <a:ext cx="648671" cy="149495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5904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1;p3">
            <a:extLst>
              <a:ext uri="{FF2B5EF4-FFF2-40B4-BE49-F238E27FC236}">
                <a16:creationId xmlns:a16="http://schemas.microsoft.com/office/drawing/2014/main" id="{98700D03-E8EA-1F19-A8BD-8FD301E7673C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BIG DATA DEVELOPER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63;p11">
            <a:extLst>
              <a:ext uri="{FF2B5EF4-FFF2-40B4-BE49-F238E27FC236}">
                <a16:creationId xmlns:a16="http://schemas.microsoft.com/office/drawing/2014/main" id="{14F327AD-C2DB-647A-0E37-ED869B1E6997}"/>
              </a:ext>
            </a:extLst>
          </p:cNvPr>
          <p:cNvSpPr txBox="1">
            <a:spLocks/>
          </p:cNvSpPr>
          <p:nvPr/>
        </p:nvSpPr>
        <p:spPr>
          <a:xfrm>
            <a:off x="510750" y="1066675"/>
            <a:ext cx="8122350" cy="3596400"/>
          </a:xfrm>
          <a:prstGeom prst="rect">
            <a:avLst/>
          </a:prstGeom>
        </p:spPr>
        <p:txBody>
          <a:bodyPr spcFirstLastPara="1" wrap="square" lIns="360000" tIns="360000" rIns="360000" bIns="360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 algn="r" fontAlgn="base"/>
            <a:r>
              <a:rPr lang="en-US"/>
              <a:t>Create table textfile_table</a:t>
            </a:r>
          </a:p>
          <a:p>
            <a:pPr marL="152400" algn="r" fontAlgn="base"/>
            <a:r>
              <a:rPr lang="en-US"/>
              <a:t>(column_specs)</a:t>
            </a:r>
          </a:p>
          <a:p>
            <a:pPr marL="152400" algn="r" fontAlgn="base"/>
            <a:r>
              <a:rPr lang="en-US"/>
              <a:t>stored as textfile;</a:t>
            </a:r>
          </a:p>
          <a:p>
            <a:pPr algn="r"/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2F6C27B3-03D9-6EAD-C21E-F9AF997C9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812" y="2355236"/>
            <a:ext cx="1352090" cy="110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D1EC6B0B-89A1-7D0F-BC51-1F50235D2421}"/>
              </a:ext>
            </a:extLst>
          </p:cNvPr>
          <p:cNvSpPr/>
          <p:nvPr/>
        </p:nvSpPr>
        <p:spPr>
          <a:xfrm>
            <a:off x="2866184" y="1107607"/>
            <a:ext cx="1119344" cy="2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/>
              <a:t>TEXT FILE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EA73F51-5171-5750-4D52-E611631187A8}"/>
              </a:ext>
            </a:extLst>
          </p:cNvPr>
          <p:cNvCxnSpPr>
            <a:stCxn id="10" idx="0"/>
          </p:cNvCxnSpPr>
          <p:nvPr/>
        </p:nvCxnSpPr>
        <p:spPr>
          <a:xfrm flipV="1">
            <a:off x="3425857" y="1450643"/>
            <a:ext cx="1" cy="904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119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1;p3">
            <a:extLst>
              <a:ext uri="{FF2B5EF4-FFF2-40B4-BE49-F238E27FC236}">
                <a16:creationId xmlns:a16="http://schemas.microsoft.com/office/drawing/2014/main" id="{98700D03-E8EA-1F19-A8BD-8FD301E7673C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BIG DATA DEVELOPER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F376CD7-873B-A9D5-AA0E-432A96730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812" y="2355236"/>
            <a:ext cx="1352090" cy="110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B9995C70-D023-3DCD-3916-8CAC67AE80E2}"/>
              </a:ext>
            </a:extLst>
          </p:cNvPr>
          <p:cNvSpPr/>
          <p:nvPr/>
        </p:nvSpPr>
        <p:spPr>
          <a:xfrm>
            <a:off x="2866184" y="1107607"/>
            <a:ext cx="1119344" cy="24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</a:rPr>
              <a:t>TEXT FILE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A023E14-E9CA-098B-75AA-428663000675}"/>
              </a:ext>
            </a:extLst>
          </p:cNvPr>
          <p:cNvSpPr/>
          <p:nvPr/>
        </p:nvSpPr>
        <p:spPr>
          <a:xfrm>
            <a:off x="510752" y="2121227"/>
            <a:ext cx="1563013" cy="234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/>
              <a:t>SEQUENCE FILE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CA8605D-DE74-92FA-F0D7-E06A422F18B2}"/>
              </a:ext>
            </a:extLst>
          </p:cNvPr>
          <p:cNvCxnSpPr>
            <a:stCxn id="2" idx="0"/>
          </p:cNvCxnSpPr>
          <p:nvPr/>
        </p:nvCxnSpPr>
        <p:spPr>
          <a:xfrm flipV="1">
            <a:off x="3425857" y="1450643"/>
            <a:ext cx="1" cy="904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2AB8A2BC-EDE4-C983-D51A-E288010D44FF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2073765" y="2238231"/>
            <a:ext cx="746892" cy="2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63;p11">
            <a:extLst>
              <a:ext uri="{FF2B5EF4-FFF2-40B4-BE49-F238E27FC236}">
                <a16:creationId xmlns:a16="http://schemas.microsoft.com/office/drawing/2014/main" id="{3EB13024-5D02-B183-2C22-D1D744D7DF82}"/>
              </a:ext>
            </a:extLst>
          </p:cNvPr>
          <p:cNvSpPr txBox="1">
            <a:spLocks/>
          </p:cNvSpPr>
          <p:nvPr/>
        </p:nvSpPr>
        <p:spPr>
          <a:xfrm>
            <a:off x="510750" y="1066675"/>
            <a:ext cx="8122350" cy="3596400"/>
          </a:xfrm>
          <a:prstGeom prst="rect">
            <a:avLst/>
          </a:prstGeom>
        </p:spPr>
        <p:txBody>
          <a:bodyPr spcFirstLastPara="1" wrap="square" lIns="360000" tIns="360000" rIns="360000" bIns="360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altLang="es-PE">
                <a:solidFill>
                  <a:schemeClr val="tx1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Create table sequencefile_table</a:t>
            </a:r>
          </a:p>
          <a:p>
            <a:pPr algn="r"/>
            <a:r>
              <a:rPr lang="en-US" altLang="es-PE">
                <a:solidFill>
                  <a:schemeClr val="tx1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(column_specs)</a:t>
            </a:r>
          </a:p>
          <a:p>
            <a:pPr algn="r"/>
            <a:r>
              <a:rPr lang="en-US" altLang="es-PE">
                <a:solidFill>
                  <a:schemeClr val="tx1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stored as sequencefile;</a:t>
            </a:r>
            <a:r>
              <a:rPr lang="en-US" altLang="es-PE" sz="800">
                <a:solidFill>
                  <a:schemeClr val="tx1"/>
                </a:solidFill>
              </a:rPr>
              <a:t> </a:t>
            </a:r>
            <a:endParaRPr lang="en-US" altLang="es-PE" sz="18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05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1;p3">
            <a:extLst>
              <a:ext uri="{FF2B5EF4-FFF2-40B4-BE49-F238E27FC236}">
                <a16:creationId xmlns:a16="http://schemas.microsoft.com/office/drawing/2014/main" id="{98700D03-E8EA-1F19-A8BD-8FD301E7673C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BIG DATA DEVELOPER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63;p11">
            <a:extLst>
              <a:ext uri="{FF2B5EF4-FFF2-40B4-BE49-F238E27FC236}">
                <a16:creationId xmlns:a16="http://schemas.microsoft.com/office/drawing/2014/main" id="{77A0554B-96EC-3E0A-BCA4-122AA14A505B}"/>
              </a:ext>
            </a:extLst>
          </p:cNvPr>
          <p:cNvSpPr txBox="1">
            <a:spLocks/>
          </p:cNvSpPr>
          <p:nvPr/>
        </p:nvSpPr>
        <p:spPr>
          <a:xfrm>
            <a:off x="510750" y="1066675"/>
            <a:ext cx="8122350" cy="3596400"/>
          </a:xfrm>
          <a:prstGeom prst="rect">
            <a:avLst/>
          </a:prstGeom>
        </p:spPr>
        <p:txBody>
          <a:bodyPr spcFirstLastPara="1" wrap="square" lIns="360000" tIns="360000" rIns="360000" bIns="360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PE" altLang="es-PE">
                <a:solidFill>
                  <a:schemeClr val="tx1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Create table RCfile_table</a:t>
            </a:r>
          </a:p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PE" altLang="es-PE">
                <a:solidFill>
                  <a:schemeClr val="tx1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(column_specs)</a:t>
            </a:r>
          </a:p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PE" altLang="es-PE">
                <a:solidFill>
                  <a:schemeClr val="tx1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stored as rcfile;</a:t>
            </a:r>
            <a:r>
              <a:rPr lang="es-PE" altLang="es-PE" sz="800">
                <a:solidFill>
                  <a:schemeClr val="tx1"/>
                </a:solidFill>
              </a:rPr>
              <a:t> </a:t>
            </a:r>
            <a:endParaRPr lang="es-PE" altLang="es-PE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B740D80-FED6-3EA7-0E39-16AA310BC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812" y="2355236"/>
            <a:ext cx="1352090" cy="110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0D326F3-20B1-7CBC-379D-E50DE282F856}"/>
              </a:ext>
            </a:extLst>
          </p:cNvPr>
          <p:cNvSpPr/>
          <p:nvPr/>
        </p:nvSpPr>
        <p:spPr>
          <a:xfrm>
            <a:off x="2866184" y="1107607"/>
            <a:ext cx="1119344" cy="24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</a:rPr>
              <a:t>TEXT FILE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9AF770D-76C2-6DBF-074A-CD1FF136B817}"/>
              </a:ext>
            </a:extLst>
          </p:cNvPr>
          <p:cNvSpPr/>
          <p:nvPr/>
        </p:nvSpPr>
        <p:spPr>
          <a:xfrm>
            <a:off x="510752" y="2121227"/>
            <a:ext cx="1563013" cy="2340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</a:rPr>
              <a:t>SEQUENCE FILE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37E1F69-61E0-80FA-2634-F1C03FD31749}"/>
              </a:ext>
            </a:extLst>
          </p:cNvPr>
          <p:cNvSpPr/>
          <p:nvPr/>
        </p:nvSpPr>
        <p:spPr>
          <a:xfrm>
            <a:off x="1007521" y="3389890"/>
            <a:ext cx="1119241" cy="2225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/>
              <a:t>RC FILE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907A3F8F-A798-1745-2D65-6AD778271698}"/>
              </a:ext>
            </a:extLst>
          </p:cNvPr>
          <p:cNvCxnSpPr>
            <a:stCxn id="3" idx="0"/>
          </p:cNvCxnSpPr>
          <p:nvPr/>
        </p:nvCxnSpPr>
        <p:spPr>
          <a:xfrm flipV="1">
            <a:off x="3425857" y="1450643"/>
            <a:ext cx="1" cy="904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E8C6DD4-8489-8B1C-F6C7-CDDA3521506E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2126761" y="3240001"/>
            <a:ext cx="866824" cy="261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3A013C9-A0BC-51A0-FAA7-EF029C9B45A4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2073765" y="2238231"/>
            <a:ext cx="746892" cy="22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37337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4EB88A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EBAFC4FF0E3194988DC0868EB26340E" ma:contentTypeVersion="6" ma:contentTypeDescription="Crear nuevo documento." ma:contentTypeScope="" ma:versionID="8a16b7c874a8a4b8206e24ce475b3dc0">
  <xsd:schema xmlns:xsd="http://www.w3.org/2001/XMLSchema" xmlns:xs="http://www.w3.org/2001/XMLSchema" xmlns:p="http://schemas.microsoft.com/office/2006/metadata/properties" xmlns:ns2="633a2cef-56a2-4129-977d-9c6eac46e203" xmlns:ns3="fc5b06e1-cf8a-4729-aaec-419cadecaf3d" targetNamespace="http://schemas.microsoft.com/office/2006/metadata/properties" ma:root="true" ma:fieldsID="8d513ac07eb3b0fe7a4200f58b3b4c7c" ns2:_="" ns3:_="">
    <xsd:import namespace="633a2cef-56a2-4129-977d-9c6eac46e203"/>
    <xsd:import namespace="fc5b06e1-cf8a-4729-aaec-419cadecaf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3a2cef-56a2-4129-977d-9c6eac46e2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5b06e1-cf8a-4729-aaec-419cadecaf3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556D11-AC23-4D00-93BC-0AF5E47B3C12}"/>
</file>

<file path=customXml/itemProps2.xml><?xml version="1.0" encoding="utf-8"?>
<ds:datastoreItem xmlns:ds="http://schemas.openxmlformats.org/officeDocument/2006/customXml" ds:itemID="{2BAFFD43-A52E-4048-99A4-8309821B8979}"/>
</file>

<file path=customXml/itemProps3.xml><?xml version="1.0" encoding="utf-8"?>
<ds:datastoreItem xmlns:ds="http://schemas.openxmlformats.org/officeDocument/2006/customXml" ds:itemID="{2210A89E-4CA6-4FE9-B480-278457598AE6}"/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652</Words>
  <Application>Microsoft Office PowerPoint</Application>
  <PresentationFormat>Presentación en pantalla (16:9)</PresentationFormat>
  <Paragraphs>160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 Unicode MS</vt:lpstr>
      <vt:lpstr>Arial</vt:lpstr>
      <vt:lpstr>Lato</vt:lpstr>
      <vt:lpstr>Simple Light</vt:lpstr>
      <vt:lpstr>BIG DATA DEVELOPER</vt:lpstr>
      <vt:lpstr>Presentación de PowerPoint</vt:lpstr>
      <vt:lpstr>Presentación de PowerPoint</vt:lpstr>
      <vt:lpstr>Presentación de PowerPoint</vt:lpstr>
      <vt:lpstr>Presentación de PowerPoint</vt:lpstr>
      <vt:lpstr>Formatos de archivo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Tipos de datos</vt:lpstr>
      <vt:lpstr>Presentación de PowerPoint</vt:lpstr>
      <vt:lpstr>Presentación de PowerPoint</vt:lpstr>
      <vt:lpstr>Modelo de Datos  Hive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Comandos DDL y DML</vt:lpstr>
      <vt:lpstr>Presentación de PowerPoint</vt:lpstr>
      <vt:lpstr>Presentación de PowerPoint</vt:lpstr>
      <vt:lpstr>Gracias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ENGINEERING AZURE</dc:title>
  <cp:lastModifiedBy>Huaman Santos, Kremlin Stwart</cp:lastModifiedBy>
  <cp:revision>12</cp:revision>
  <dcterms:modified xsi:type="dcterms:W3CDTF">2023-02-09T21:44:15Z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0x0101008EBAFC4FF0E3194988DC0868EB26340E</vt:lpwstr>
  </property>
</Properties>
</file>